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332" r:id="rId2"/>
    <p:sldId id="349" r:id="rId3"/>
    <p:sldId id="333" r:id="rId4"/>
    <p:sldId id="334" r:id="rId5"/>
    <p:sldId id="335" r:id="rId6"/>
    <p:sldId id="286" r:id="rId7"/>
    <p:sldId id="287" r:id="rId8"/>
    <p:sldId id="288" r:id="rId9"/>
    <p:sldId id="289" r:id="rId10"/>
    <p:sldId id="312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5" r:id="rId21"/>
    <p:sldId id="326" r:id="rId22"/>
    <p:sldId id="327" r:id="rId23"/>
    <p:sldId id="339" r:id="rId24"/>
    <p:sldId id="336" r:id="rId25"/>
    <p:sldId id="340" r:id="rId26"/>
    <p:sldId id="341" r:id="rId27"/>
    <p:sldId id="342" r:id="rId28"/>
    <p:sldId id="343" r:id="rId29"/>
    <p:sldId id="345" r:id="rId30"/>
    <p:sldId id="344" r:id="rId31"/>
    <p:sldId id="338" r:id="rId32"/>
    <p:sldId id="346" r:id="rId33"/>
    <p:sldId id="331" r:id="rId34"/>
    <p:sldId id="350" r:id="rId35"/>
    <p:sldId id="330" r:id="rId36"/>
    <p:sldId id="348" r:id="rId37"/>
    <p:sldId id="34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00"/>
    <a:srgbClr val="003470"/>
    <a:srgbClr val="2E3B4B"/>
    <a:srgbClr val="123BFF"/>
    <a:srgbClr val="A325BE"/>
    <a:srgbClr val="FFD579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94"/>
    <p:restoredTop sz="88306"/>
  </p:normalViewPr>
  <p:slideViewPr>
    <p:cSldViewPr snapToGrid="0" snapToObjects="1">
      <p:cViewPr varScale="1">
        <p:scale>
          <a:sx n="69" d="100"/>
          <a:sy n="69" d="100"/>
        </p:scale>
        <p:origin x="1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simplify things way down. Imagine our computer has just a single wire in it. If we’re going to try to represent information by running electricity through this wire, we’ve got two possible states: off and on. That’s not a whole lot to work with, but it’s enough to represent False and True, 0 and 1, No and Yes… or any other pair of values. Because we can represent exactly two things, this is called a “binary” system. The on/off state of a single wire is called a ”bit”, and it’s the smallest piece of information a computer can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2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32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2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Counts toward CS major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3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9/21/18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7:</a:t>
            </a:r>
            <a:br>
              <a:rPr lang="en-US" dirty="0"/>
            </a:br>
            <a:r>
              <a:rPr lang="en-US" sz="4400" dirty="0"/>
              <a:t>Conditional Statements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787167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D80F3-DC10-194C-9C20-F91BCF9A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 and </a:t>
            </a:r>
            <a:r>
              <a:rPr lang="en-US" dirty="0" err="1"/>
              <a:t>booleans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7FC29-D263-8A44-B0C4-6F256820F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Bits</a:t>
            </a:r>
            <a:r>
              <a:rPr lang="en-US" dirty="0"/>
              <a:t>: 0 and 1</a:t>
            </a:r>
          </a:p>
          <a:p>
            <a:r>
              <a:rPr lang="en-US" b="1" dirty="0"/>
              <a:t>Boolean values</a:t>
            </a:r>
            <a:r>
              <a:rPr lang="en-US" dirty="0"/>
              <a:t>: </a:t>
            </a:r>
            <a:r>
              <a:rPr lang="en-US" b="1" dirty="0">
                <a:latin typeface="Courier" pitchFamily="2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latin typeface="Courier" pitchFamily="2" charset="0"/>
              </a:rPr>
              <a:t>False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Boolean switches</a:t>
            </a:r>
            <a:r>
              <a:rPr lang="en-US" dirty="0"/>
              <a:t>: imagine a world where every decision has a binary choice:</a:t>
            </a:r>
          </a:p>
          <a:p>
            <a:endParaRPr lang="en-US" dirty="0"/>
          </a:p>
          <a:p>
            <a:pPr marL="1381125" indent="0">
              <a:buNone/>
            </a:pPr>
            <a:r>
              <a:rPr lang="en-US" b="1" dirty="0"/>
              <a:t>Go out</a:t>
            </a:r>
            <a:r>
              <a:rPr lang="en-US" dirty="0"/>
              <a:t> or </a:t>
            </a:r>
            <a:r>
              <a:rPr lang="en-US" b="1" dirty="0"/>
              <a:t>stay in</a:t>
            </a:r>
            <a:r>
              <a:rPr lang="en-US" dirty="0"/>
              <a:t>?</a:t>
            </a:r>
          </a:p>
          <a:p>
            <a:pPr marL="1381125" indent="0">
              <a:buNone/>
            </a:pPr>
            <a:r>
              <a:rPr lang="en-US" b="1" dirty="0"/>
              <a:t>Walk</a:t>
            </a:r>
            <a:r>
              <a:rPr lang="en-US" dirty="0"/>
              <a:t> or </a:t>
            </a:r>
            <a:r>
              <a:rPr lang="en-US" b="1" dirty="0"/>
              <a:t>take the car</a:t>
            </a:r>
            <a:r>
              <a:rPr lang="en-US" dirty="0"/>
              <a:t>?</a:t>
            </a:r>
          </a:p>
          <a:p>
            <a:pPr marL="1381125" indent="0">
              <a:buNone/>
            </a:pPr>
            <a:r>
              <a:rPr lang="en-US" b="1" dirty="0"/>
              <a:t>Batman</a:t>
            </a:r>
            <a:r>
              <a:rPr lang="en-US" dirty="0"/>
              <a:t> or </a:t>
            </a:r>
            <a:r>
              <a:rPr lang="en-US" b="1" dirty="0"/>
              <a:t>Spiderman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64E82-F572-0243-BEDA-76F3BFCB7182}"/>
              </a:ext>
            </a:extLst>
          </p:cNvPr>
          <p:cNvGrpSpPr/>
          <p:nvPr/>
        </p:nvGrpSpPr>
        <p:grpSpPr>
          <a:xfrm>
            <a:off x="4093260" y="3333023"/>
            <a:ext cx="4789483" cy="3383461"/>
            <a:chOff x="4093260" y="3333023"/>
            <a:chExt cx="4789483" cy="33834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95F6DA-7855-6A4E-9043-861D131B0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336" y="3333023"/>
              <a:ext cx="2985407" cy="338346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6B03ED-E2BC-F344-9428-90EAB04D01D8}"/>
                </a:ext>
              </a:extLst>
            </p:cNvPr>
            <p:cNvGrpSpPr/>
            <p:nvPr/>
          </p:nvGrpSpPr>
          <p:grpSpPr>
            <a:xfrm>
              <a:off x="4093260" y="5363242"/>
              <a:ext cx="2434413" cy="1254602"/>
              <a:chOff x="1492047" y="6006096"/>
              <a:chExt cx="2434413" cy="12546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A00C34-F14E-E240-98C1-5B5B24570AC7}"/>
                  </a:ext>
                </a:extLst>
              </p:cNvPr>
              <p:cNvSpPr txBox="1"/>
              <p:nvPr/>
            </p:nvSpPr>
            <p:spPr>
              <a:xfrm>
                <a:off x="1492047" y="6373514"/>
                <a:ext cx="16081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George Boole</a:t>
                </a:r>
                <a:endPara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dirty="0">
                    <a:solidFill>
                      <a:srgbClr val="00347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1815 - 1864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B6317B0F-E998-2248-8609-CBCB846782FF}"/>
                  </a:ext>
                </a:extLst>
              </p:cNvPr>
              <p:cNvSpPr/>
              <p:nvPr/>
            </p:nvSpPr>
            <p:spPr>
              <a:xfrm rot="5400000" flipH="1" flipV="1">
                <a:off x="2668822" y="6003059"/>
                <a:ext cx="1254602" cy="1260675"/>
              </a:xfrm>
              <a:prstGeom prst="circularArrow">
                <a:avLst>
                  <a:gd name="adj1" fmla="val 1411"/>
                  <a:gd name="adj2" fmla="val 1090850"/>
                  <a:gd name="adj3" fmla="val 20880751"/>
                  <a:gd name="adj4" fmla="val 18061812"/>
                  <a:gd name="adj5" fmla="val 5971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4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 far</a:t>
            </a:r>
            <a:r>
              <a:rPr lang="en-US" dirty="0"/>
              <a:t>: linear programs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19621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need to make a </a:t>
            </a:r>
            <a:r>
              <a:rPr lang="en-US" b="1" dirty="0"/>
              <a:t>choice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361363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625707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Booleans</a:t>
            </a:r>
            <a:r>
              <a:rPr lang="en-US" dirty="0"/>
              <a:t> to the rescue!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0784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one </a:t>
            </a:r>
            <a:r>
              <a:rPr lang="en-US" b="1" dirty="0"/>
              <a:t>problem</a:t>
            </a:r>
            <a:r>
              <a:rPr lang="en-US" dirty="0"/>
              <a:t>: how do we write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22752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only type </a:t>
            </a:r>
            <a:r>
              <a:rPr lang="en-US" b="1" dirty="0"/>
              <a:t>one line</a:t>
            </a:r>
            <a:r>
              <a:rPr lang="en-US" dirty="0"/>
              <a:t> at a time...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2269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</a:t>
            </a:r>
            <a:r>
              <a:rPr lang="en-US" b="1" dirty="0"/>
              <a:t>want</a:t>
            </a:r>
            <a:r>
              <a:rPr lang="en-US" dirty="0"/>
              <a:t> to say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28756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BC6EF-EB0E-064F-B8B2-FC447B99D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to </a:t>
            </a:r>
            <a:r>
              <a:rPr lang="en-US" b="1" dirty="0"/>
              <a:t>work with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59F1D-5C60-8E49-9E7A-686A56A05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172584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6B4E-97AD-0B42-9657-E682FD74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examples (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pseudocode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D5BC-49C7-C849-B4BA-BA37185F1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(today is a weekday):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go to class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(today is a weekend)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sleep in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if</a:t>
            </a:r>
            <a:r>
              <a:rPr lang="en-US" dirty="0">
                <a:latin typeface="Courier" pitchFamily="2" charset="0"/>
              </a:rPr>
              <a:t> (food at Tyler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looks good):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eat at Tyler 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</a:rPr>
              <a:t>else</a:t>
            </a:r>
            <a:r>
              <a:rPr lang="en-US" dirty="0">
                <a:latin typeface="Courier" pitchFamily="2" charset="0"/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# food at Tyler doesn’t look good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order Domino’s</a:t>
            </a:r>
          </a:p>
        </p:txBody>
      </p:sp>
    </p:spTree>
    <p:extLst>
      <p:ext uri="{BB962C8B-B14F-4D97-AF65-F5344CB8AC3E}">
        <p14:creationId xmlns:p14="http://schemas.microsoft.com/office/powerpoint/2010/main" val="337331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note about getting credit for </a:t>
            </a:r>
            <a:r>
              <a:rPr lang="en-US" b="1" dirty="0"/>
              <a:t>labs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Turn in what you have </a:t>
            </a:r>
            <a:r>
              <a:rPr lang="en-US" b="1" dirty="0"/>
              <a:t>before</a:t>
            </a:r>
            <a:r>
              <a:rPr lang="en-US" dirty="0"/>
              <a:t> you leave the lab</a:t>
            </a:r>
          </a:p>
          <a:p>
            <a:pPr lvl="1"/>
            <a:r>
              <a:rPr lang="en-US" b="1" dirty="0"/>
              <a:t>Both partners </a:t>
            </a:r>
            <a:r>
              <a:rPr lang="en-US" dirty="0"/>
              <a:t>must submit (your submissions can be identical)</a:t>
            </a:r>
          </a:p>
          <a:p>
            <a:pPr lvl="1"/>
            <a:r>
              <a:rPr lang="en-US" dirty="0"/>
              <a:t>If you want, you may revise/resubmit for up to 3 days (not required)</a:t>
            </a:r>
          </a:p>
          <a:p>
            <a:pPr lvl="1"/>
            <a:endParaRPr lang="en-US" dirty="0"/>
          </a:p>
          <a:p>
            <a:r>
              <a:rPr lang="en-US" dirty="0"/>
              <a:t>A note about the </a:t>
            </a:r>
            <a:r>
              <a:rPr lang="en-US" b="1" dirty="0"/>
              <a:t>homework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Make sure that you follow the formatting instructions </a:t>
            </a:r>
            <a:r>
              <a:rPr lang="en-US" b="1" dirty="0"/>
              <a:t>exactly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Enter first number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Enter second number</a:t>
            </a:r>
          </a:p>
          <a:p>
            <a:pPr lvl="2">
              <a:buFont typeface="Wingdings" charset="2"/>
              <a:buChar char="§"/>
            </a:pPr>
            <a:r>
              <a:rPr lang="en-US" dirty="0"/>
              <a:t>Enter operation</a:t>
            </a:r>
          </a:p>
          <a:p>
            <a:pPr lvl="2">
              <a:buFont typeface="Wingdings" charset="2"/>
              <a:buChar char="§"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The answer is: &lt;ANS&gt;</a:t>
            </a:r>
            <a:endParaRPr lang="en-US" b="1" dirty="0"/>
          </a:p>
          <a:p>
            <a:pPr lvl="1"/>
            <a:r>
              <a:rPr lang="en-US" dirty="0"/>
              <a:t>Failure to do so will result in a delay in grading your assignment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6591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3F69-6615-E149-A51A-79B9AA61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life example (our change machine)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9C5C7-276F-B241-A802-AA5980F6C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Amount? 71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3 $20-bill(s)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1 $10-bill(s)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0 $5-bill(s)</a:t>
            </a:r>
          </a:p>
          <a:p>
            <a:pPr marL="2298700" indent="0">
              <a:buNone/>
            </a:pPr>
            <a:r>
              <a:rPr lang="en-US" b="1" dirty="0">
                <a:latin typeface="Courier" pitchFamily="2" charset="0"/>
              </a:rPr>
              <a:t>1 $1-bill(s)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79A3D-7D0E-5D43-B421-CE746DE21ADF}"/>
              </a:ext>
            </a:extLst>
          </p:cNvPr>
          <p:cNvGrpSpPr/>
          <p:nvPr/>
        </p:nvGrpSpPr>
        <p:grpSpPr>
          <a:xfrm>
            <a:off x="4863864" y="2155083"/>
            <a:ext cx="2349777" cy="1446772"/>
            <a:chOff x="1504809" y="4450005"/>
            <a:chExt cx="2349777" cy="144677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3F265F-3CA8-E24B-977F-4288159391DD}"/>
                </a:ext>
              </a:extLst>
            </p:cNvPr>
            <p:cNvSpPr txBox="1"/>
            <p:nvPr/>
          </p:nvSpPr>
          <p:spPr>
            <a:xfrm>
              <a:off x="1951501" y="4450005"/>
              <a:ext cx="19030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print the ”s” </a:t>
              </a:r>
            </a:p>
            <a:p>
              <a:pPr algn="ctr"/>
              <a:r>
                <a:rPr lang="en-US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if necessary</a:t>
              </a:r>
              <a:endParaRPr lang="en-US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29A1C86E-1F3F-1244-B667-6E9B5DCF36DB}"/>
                </a:ext>
              </a:extLst>
            </p:cNvPr>
            <p:cNvSpPr/>
            <p:nvPr/>
          </p:nvSpPr>
          <p:spPr>
            <a:xfrm rot="12832773" flipV="1">
              <a:off x="1504809" y="4636102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061812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5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027D-D217-6949-A07E-23BFF2F2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example (our change machine)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B6220-90F4-E649-8226-F4733F6A4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1" y="1918861"/>
            <a:ext cx="7591878" cy="3745827"/>
          </a:xfrm>
        </p:spPr>
      </p:pic>
    </p:spTree>
    <p:extLst>
      <p:ext uri="{BB962C8B-B14F-4D97-AF65-F5344CB8AC3E}">
        <p14:creationId xmlns:p14="http://schemas.microsoft.com/office/powerpoint/2010/main" val="169173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E45D-90AE-2041-8E5A-1238E324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B6D4A30-72E6-4C47-B9C6-3C34DE581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785768"/>
              </p:ext>
            </p:extLst>
          </p:nvPr>
        </p:nvGraphicFramePr>
        <p:xfrm>
          <a:off x="1502229" y="1828800"/>
          <a:ext cx="6139543" cy="32004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845129">
                  <a:extLst>
                    <a:ext uri="{9D8B030D-6E8A-4147-A177-3AD203B41FA5}">
                      <a16:colId xmlns:a16="http://schemas.microsoft.com/office/drawing/2014/main" val="2749520306"/>
                    </a:ext>
                  </a:extLst>
                </a:gridCol>
                <a:gridCol w="4294414">
                  <a:extLst>
                    <a:ext uri="{9D8B030D-6E8A-4147-A177-3AD203B41FA5}">
                      <a16:colId xmlns:a16="http://schemas.microsoft.com/office/drawing/2014/main" val="2717738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Operator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Meaning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0034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6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==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69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!=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 equal to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41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</a:t>
                      </a:r>
                      <a:endParaRPr lang="en-US" sz="2400" dirty="0">
                        <a:solidFill>
                          <a:srgbClr val="003470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5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&lt;=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less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88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85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&gt;=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greater than or equal to</a:t>
                      </a:r>
                      <a:endParaRPr lang="en-US" sz="2400" dirty="0">
                        <a:solidFill>
                          <a:srgbClr val="00347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072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62DF31-B3BF-C548-B226-141478CED83D}"/>
              </a:ext>
            </a:extLst>
          </p:cNvPr>
          <p:cNvSpPr txBox="1"/>
          <p:nvPr/>
        </p:nvSpPr>
        <p:spPr>
          <a:xfrm>
            <a:off x="1774600" y="5638800"/>
            <a:ext cx="55948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these come in handy when constructing</a:t>
            </a:r>
          </a:p>
          <a:p>
            <a:pPr algn="ctr"/>
            <a:r>
              <a:rPr lang="en-US" sz="2400" b="1" dirty="0" err="1">
                <a:solidFill>
                  <a:srgbClr val="003470"/>
                </a:solidFill>
              </a:rPr>
              <a:t>boolean</a:t>
            </a:r>
            <a:r>
              <a:rPr lang="en-US" sz="2400" b="1" dirty="0">
                <a:solidFill>
                  <a:srgbClr val="003470"/>
                </a:solidFill>
              </a:rPr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295646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Discussion: multiple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2D93B-43EC-9245-945F-3F68DE9E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13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25AF30-1240-804D-B1DC-012D0B5A2B01}"/>
              </a:ext>
            </a:extLst>
          </p:cNvPr>
          <p:cNvGrpSpPr/>
          <p:nvPr/>
        </p:nvGrpSpPr>
        <p:grpSpPr>
          <a:xfrm>
            <a:off x="2096219" y="19143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8CA378-AEF2-2D43-9A07-275483528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B2A74-C672-6C44-A919-FB0927B28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393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/>
              <a:t>Sequential </a:t>
            </a:r>
            <a:r>
              <a:rPr lang="en-US" b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/>
              <a:t> </a:t>
            </a:r>
            <a:r>
              <a:rPr lang="en-US" dirty="0"/>
              <a:t>statements are </a:t>
            </a:r>
            <a:r>
              <a:rPr lang="en-US" b="1" dirty="0"/>
              <a:t>independent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latin typeface="Courier" pitchFamily="2" charset="0"/>
              </a:rPr>
              <a:t>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50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dirty="0"/>
              <a:t> refers only to the </a:t>
            </a:r>
            <a:r>
              <a:rPr lang="en-US" b="1" dirty="0"/>
              <a:t>nearest</a:t>
            </a:r>
            <a:r>
              <a:rPr lang="en-US" dirty="0"/>
              <a:t>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if (</a:t>
            </a:r>
            <a:r>
              <a:rPr lang="en-US" dirty="0">
                <a:solidFill>
                  <a:schemeClr val="accent1"/>
                </a:solidFill>
                <a:effectLst/>
                <a:latin typeface="Courier" pitchFamily="2" charset="0"/>
              </a:rPr>
              <a:t>it is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sunny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 is </a:t>
            </a:r>
            <a:r>
              <a:rPr lang="en-US" b="1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Courier" pitchFamily="2" charset="0"/>
              </a:rPr>
              <a:t>snowy</a:t>
            </a:r>
            <a:r>
              <a:rPr lang="en-US" dirty="0">
                <a:latin typeface="Courier" pitchFamily="2" charset="0"/>
              </a:rPr>
              <a:t>):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</a:t>
            </a:r>
          </a:p>
          <a:p>
            <a:pPr marL="915988" indent="0">
              <a:buNone/>
            </a:pP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	stay home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0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To chain multiple “checks” together: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b="1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elif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effectLst/>
                <a:latin typeface="Courier" pitchFamily="2" charset="0"/>
              </a:rPr>
              <a:t>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73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To chain multiple “checks” together: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elif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</a:t>
            </a: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9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snow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sunny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15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More about variables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Numeric values and basic operations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More mathematical operators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Revisiting </a:t>
            </a:r>
            <a:r>
              <a:rPr lang="en-US" dirty="0" err="1">
                <a:solidFill>
                  <a:schemeClr val="accent1"/>
                </a:solidFill>
                <a:effectLst/>
              </a:rPr>
              <a:t>ints</a:t>
            </a:r>
            <a:r>
              <a:rPr lang="en-US" dirty="0">
                <a:solidFill>
                  <a:schemeClr val="accent1"/>
                </a:solidFill>
                <a:effectLst/>
              </a:rPr>
              <a:t> and floats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The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math</a:t>
            </a:r>
            <a:r>
              <a:rPr lang="en-US" dirty="0">
                <a:solidFill>
                  <a:schemeClr val="accent1"/>
                </a:solidFill>
                <a:effectLst/>
              </a:rPr>
              <a:t> module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Formatting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Cash Machine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Conditional (“if”) statements</a:t>
            </a:r>
          </a:p>
        </p:txBody>
      </p:sp>
    </p:spTree>
    <p:extLst>
      <p:ext uri="{BB962C8B-B14F-4D97-AF65-F5344CB8AC3E}">
        <p14:creationId xmlns:p14="http://schemas.microsoft.com/office/powerpoint/2010/main" val="485467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86800" cy="990600"/>
          </a:xfrm>
        </p:spPr>
        <p:txBody>
          <a:bodyPr>
            <a:noAutofit/>
          </a:bodyPr>
          <a:lstStyle/>
          <a:p>
            <a:r>
              <a:rPr lang="en-US" dirty="0"/>
              <a:t>Remember: order matters!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if (it is snowy):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regardless of sun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effectLst/>
                <a:latin typeface="Courier" pitchFamily="2" charset="0"/>
              </a:rPr>
              <a:t>	go skiing</a:t>
            </a:r>
          </a:p>
          <a:p>
            <a:pPr marL="915988" indent="0">
              <a:buNone/>
            </a:pPr>
            <a:r>
              <a:rPr lang="en-US" dirty="0" err="1">
                <a:effectLst/>
                <a:latin typeface="Courier" pitchFamily="2" charset="0"/>
              </a:rPr>
              <a:t>elif</a:t>
            </a:r>
            <a:r>
              <a:rPr lang="en-US" dirty="0">
                <a:effectLst/>
                <a:latin typeface="Courier" pitchFamily="2" charset="0"/>
              </a:rPr>
              <a:t> (it is sunny):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but not snowy</a:t>
            </a:r>
            <a:endParaRPr lang="en-US" dirty="0">
              <a:effectLst/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beach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it is neither sunny nor snowy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stay home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4265" y="1890271"/>
            <a:ext cx="436868" cy="2896881"/>
            <a:chOff x="654265" y="1890271"/>
            <a:chExt cx="436868" cy="289688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91133" y="1890271"/>
              <a:ext cx="0" cy="2896881"/>
            </a:xfrm>
            <a:prstGeom prst="straightConnector1">
              <a:avLst/>
            </a:prstGeom>
            <a:ln w="76200">
              <a:solidFill>
                <a:srgbClr val="00347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 rot="16200000">
              <a:off x="-176732" y="30966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3470"/>
                  </a:solidFill>
                </a:rPr>
                <a:t>evaluated in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089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(class is cancelled):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if (you have homework):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	work on homework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else: </a:t>
            </a:r>
            <a:r>
              <a:rPr lang="en-US" dirty="0">
                <a:solidFill>
                  <a:schemeClr val="accent1"/>
                </a:solidFill>
                <a:latin typeface="Courier" pitchFamily="2" charset="0"/>
              </a:rPr>
              <a:t># class cancelled, no HW </a:t>
            </a:r>
            <a:r>
              <a:rPr lang="en-US" dirty="0">
                <a:latin typeface="Courier" pitchFamily="2" charset="0"/>
              </a:rPr>
              <a:t>		binge-watch Netflix</a:t>
            </a:r>
          </a:p>
        </p:txBody>
      </p:sp>
    </p:spTree>
    <p:extLst>
      <p:ext uri="{BB962C8B-B14F-4D97-AF65-F5344CB8AC3E}">
        <p14:creationId xmlns:p14="http://schemas.microsoft.com/office/powerpoint/2010/main" val="478141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3CB-972F-0C49-9B81-39D9D950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E828-33DF-924C-912A-BAF1A23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(it’s Friday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and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it’s 4pm):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tea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if (you’re hungry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or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 </a:t>
            </a:r>
            <a:r>
              <a:rPr lang="en-US" dirty="0">
                <a:latin typeface="Courier" pitchFamily="2" charset="0"/>
              </a:rPr>
              <a:t>you’re bored):</a:t>
            </a:r>
          </a:p>
          <a:p>
            <a:pPr marL="915988" indent="0">
              <a:buNone/>
            </a:pPr>
            <a:r>
              <a:rPr lang="en-US" dirty="0">
                <a:latin typeface="Courier" pitchFamily="2" charset="0"/>
              </a:rPr>
              <a:t>	go to the CC</a:t>
            </a:r>
          </a:p>
          <a:p>
            <a:pPr marL="915988" indent="0"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8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3EE1-5B04-2D42-BC12-B67F91F88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statements about 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14A05-2B4E-A64C-8063-E3C1BF3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029" y="2677886"/>
            <a:ext cx="3751942" cy="2344964"/>
          </a:xfrm>
        </p:spPr>
      </p:pic>
    </p:spTree>
    <p:extLst>
      <p:ext uri="{BB962C8B-B14F-4D97-AF65-F5344CB8AC3E}">
        <p14:creationId xmlns:p14="http://schemas.microsoft.com/office/powerpoint/2010/main" val="3938703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25AF30-1240-804D-B1DC-012D0B5A2B01}"/>
              </a:ext>
            </a:extLst>
          </p:cNvPr>
          <p:cNvGrpSpPr/>
          <p:nvPr/>
        </p:nvGrpSpPr>
        <p:grpSpPr>
          <a:xfrm>
            <a:off x="2096219" y="1914377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8CA378-AEF2-2D43-9A07-275483528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9B2A74-C672-6C44-A919-FB0927B28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93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04F6-DD66-1C4B-8DCD-A50BF82F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</a:t>
            </a:r>
            <a:r>
              <a:rPr lang="en-US" b="1" dirty="0">
                <a:latin typeface="Courier" pitchFamily="2" charset="0"/>
              </a:rPr>
              <a:t>while()</a:t>
            </a:r>
            <a:r>
              <a:rPr lang="en-US" dirty="0"/>
              <a:t>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6A05D-C7AF-8D4C-B83E-15681AF20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statements will also come in handy for controlling a new kind of loop,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11601-C5A7-5243-9EF5-73760BBE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04189"/>
            <a:ext cx="7874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69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More about variables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Numeric values and basic operations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More mathematical operators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Revisiting </a:t>
            </a:r>
            <a:r>
              <a:rPr lang="en-US" dirty="0" err="1">
                <a:solidFill>
                  <a:schemeClr val="accent1"/>
                </a:solidFill>
                <a:effectLst/>
              </a:rPr>
              <a:t>ints</a:t>
            </a:r>
            <a:r>
              <a:rPr lang="en-US" dirty="0">
                <a:solidFill>
                  <a:schemeClr val="accent1"/>
                </a:solidFill>
                <a:effectLst/>
              </a:rPr>
              <a:t> and floats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The </a:t>
            </a:r>
            <a:r>
              <a:rPr lang="en-US" b="1" dirty="0">
                <a:solidFill>
                  <a:schemeClr val="accent1"/>
                </a:solidFill>
                <a:effectLst/>
                <a:latin typeface="Courier" pitchFamily="2" charset="0"/>
              </a:rPr>
              <a:t>math</a:t>
            </a:r>
            <a:r>
              <a:rPr lang="en-US" dirty="0">
                <a:solidFill>
                  <a:schemeClr val="accent1"/>
                </a:solidFill>
                <a:effectLst/>
              </a:rPr>
              <a:t> module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Formatting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Lab: Cash Machine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Conditional (“if”) statements</a:t>
            </a:r>
          </a:p>
        </p:txBody>
      </p:sp>
    </p:spTree>
    <p:extLst>
      <p:ext uri="{BB962C8B-B14F-4D97-AF65-F5344CB8AC3E}">
        <p14:creationId xmlns:p14="http://schemas.microsoft.com/office/powerpoint/2010/main" val="709199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effectLst/>
              </a:rPr>
              <a:t>A2: Clunky Calculator</a:t>
            </a:r>
            <a:r>
              <a:rPr lang="en-US" dirty="0">
                <a:effectLst/>
              </a:rPr>
              <a:t> is d</a:t>
            </a:r>
            <a:r>
              <a:rPr lang="en-US" dirty="0"/>
              <a:t>ue </a:t>
            </a:r>
            <a:r>
              <a:rPr lang="en-US" b="1" dirty="0"/>
              <a:t>Sunday 11:55pm </a:t>
            </a:r>
            <a:endParaRPr lang="en-US" b="1" dirty="0">
              <a:effectLst/>
            </a:endParaRPr>
          </a:p>
          <a:p>
            <a:r>
              <a:rPr lang="en-US" b="1" dirty="0">
                <a:effectLst/>
              </a:rPr>
              <a:t>Mon 9/24: </a:t>
            </a:r>
            <a:r>
              <a:rPr lang="en-US" dirty="0"/>
              <a:t>strings and string methods</a:t>
            </a:r>
          </a:p>
          <a:p>
            <a:r>
              <a:rPr lang="en-US" b="1" dirty="0">
                <a:effectLst/>
              </a:rPr>
              <a:t>Weds 9/26</a:t>
            </a:r>
            <a:r>
              <a:rPr lang="en-US" dirty="0">
                <a:effectLst/>
              </a:rPr>
              <a:t>: </a:t>
            </a:r>
            <a:r>
              <a:rPr lang="en-US" dirty="0"/>
              <a:t>the 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main()</a:t>
            </a:r>
            <a:r>
              <a:rPr lang="en-US" dirty="0"/>
              <a:t> method</a:t>
            </a:r>
          </a:p>
          <a:p>
            <a:r>
              <a:rPr lang="en-US" b="1" dirty="0">
                <a:effectLst/>
              </a:rPr>
              <a:t>Lab</a:t>
            </a:r>
            <a:r>
              <a:rPr lang="en-US" dirty="0">
                <a:effectLst/>
              </a:rPr>
              <a:t>: Pretty Printing</a:t>
            </a:r>
          </a:p>
          <a:p>
            <a:r>
              <a:rPr lang="en-US" b="1" dirty="0">
                <a:effectLst/>
              </a:rPr>
              <a:t>Fri 9/28</a:t>
            </a:r>
            <a:r>
              <a:rPr lang="en-US" dirty="0">
                <a:effectLst/>
              </a:rPr>
              <a:t>: </a:t>
            </a:r>
            <a:r>
              <a:rPr lang="en-US" dirty="0"/>
              <a:t>Life skill #2: Debugging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488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4319-103B-0046-8E32-67D7B421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6A496-85A8-4E43-8EBA-3628348F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is information represented </a:t>
            </a:r>
          </a:p>
          <a:p>
            <a:pPr marL="0" indent="0" algn="ctr">
              <a:buNone/>
            </a:pPr>
            <a:r>
              <a:rPr lang="en-US" dirty="0"/>
              <a:t>using </a:t>
            </a:r>
            <a:r>
              <a:rPr lang="en-US" b="1" dirty="0"/>
              <a:t>electricity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272414-A20F-0B44-B50C-C0BC39C4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210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E0561F-8E0A-EB4F-8E79-584129C56717}"/>
              </a:ext>
            </a:extLst>
          </p:cNvPr>
          <p:cNvSpPr/>
          <p:nvPr/>
        </p:nvSpPr>
        <p:spPr>
          <a:xfrm>
            <a:off x="457200" y="3053751"/>
            <a:ext cx="7962181" cy="724619"/>
          </a:xfrm>
          <a:prstGeom prst="rect">
            <a:avLst/>
          </a:prstGeom>
          <a:solidFill>
            <a:srgbClr val="00347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88AAD-20C5-4045-8582-4F0D5FD0F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wire: a “bit”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8568E4-50AF-5C4E-88D5-8E9EEF5A709E}"/>
              </a:ext>
            </a:extLst>
          </p:cNvPr>
          <p:cNvCxnSpPr/>
          <p:nvPr/>
        </p:nvCxnSpPr>
        <p:spPr>
          <a:xfrm>
            <a:off x="457200" y="3053751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447621C-712E-3245-8480-E5C177BD913D}"/>
              </a:ext>
            </a:extLst>
          </p:cNvPr>
          <p:cNvCxnSpPr/>
          <p:nvPr/>
        </p:nvCxnSpPr>
        <p:spPr>
          <a:xfrm>
            <a:off x="457200" y="3810000"/>
            <a:ext cx="7962181" cy="0"/>
          </a:xfrm>
          <a:prstGeom prst="line">
            <a:avLst/>
          </a:prstGeom>
          <a:ln w="7620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3DF10D-E03D-5A4C-94B7-6605541F3644}"/>
              </a:ext>
            </a:extLst>
          </p:cNvPr>
          <p:cNvGrpSpPr/>
          <p:nvPr/>
        </p:nvGrpSpPr>
        <p:grpSpPr>
          <a:xfrm>
            <a:off x="491707" y="3236705"/>
            <a:ext cx="7720656" cy="379562"/>
            <a:chOff x="491707" y="3236705"/>
            <a:chExt cx="7720656" cy="379562"/>
          </a:xfrm>
        </p:grpSpPr>
        <p:sp>
          <p:nvSpPr>
            <p:cNvPr id="7" name="Lightning Bolt 6">
              <a:extLst>
                <a:ext uri="{FF2B5EF4-FFF2-40B4-BE49-F238E27FC236}">
                  <a16:creationId xmlns:a16="http://schemas.microsoft.com/office/drawing/2014/main" id="{B6C16996-F47F-5941-9C2E-75BE1580AB16}"/>
                </a:ext>
              </a:extLst>
            </p:cNvPr>
            <p:cNvSpPr/>
            <p:nvPr/>
          </p:nvSpPr>
          <p:spPr>
            <a:xfrm>
              <a:off x="49170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ightning Bolt 7">
              <a:extLst>
                <a:ext uri="{FF2B5EF4-FFF2-40B4-BE49-F238E27FC236}">
                  <a16:creationId xmlns:a16="http://schemas.microsoft.com/office/drawing/2014/main" id="{DAFFB849-27AA-584C-AD0F-BBFD22514450}"/>
                </a:ext>
              </a:extLst>
            </p:cNvPr>
            <p:cNvSpPr/>
            <p:nvPr/>
          </p:nvSpPr>
          <p:spPr>
            <a:xfrm>
              <a:off x="105043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ightning Bolt 8">
              <a:extLst>
                <a:ext uri="{FF2B5EF4-FFF2-40B4-BE49-F238E27FC236}">
                  <a16:creationId xmlns:a16="http://schemas.microsoft.com/office/drawing/2014/main" id="{EF800B39-0C22-A045-8407-84A5B2EB5427}"/>
                </a:ext>
              </a:extLst>
            </p:cNvPr>
            <p:cNvSpPr/>
            <p:nvPr/>
          </p:nvSpPr>
          <p:spPr>
            <a:xfrm>
              <a:off x="160916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ightning Bolt 9">
              <a:extLst>
                <a:ext uri="{FF2B5EF4-FFF2-40B4-BE49-F238E27FC236}">
                  <a16:creationId xmlns:a16="http://schemas.microsoft.com/office/drawing/2014/main" id="{5D85B3A1-059C-CB48-B27C-7728DBA7C32A}"/>
                </a:ext>
              </a:extLst>
            </p:cNvPr>
            <p:cNvSpPr/>
            <p:nvPr/>
          </p:nvSpPr>
          <p:spPr>
            <a:xfrm>
              <a:off x="2167888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ightning Bolt 10">
              <a:extLst>
                <a:ext uri="{FF2B5EF4-FFF2-40B4-BE49-F238E27FC236}">
                  <a16:creationId xmlns:a16="http://schemas.microsoft.com/office/drawing/2014/main" id="{0976DC4B-2A95-C64B-AE3C-50C9F431FA19}"/>
                </a:ext>
              </a:extLst>
            </p:cNvPr>
            <p:cNvSpPr/>
            <p:nvPr/>
          </p:nvSpPr>
          <p:spPr>
            <a:xfrm>
              <a:off x="2726615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9645ED11-8541-7E4F-9B79-F8EB7DAE4528}"/>
                </a:ext>
              </a:extLst>
            </p:cNvPr>
            <p:cNvSpPr/>
            <p:nvPr/>
          </p:nvSpPr>
          <p:spPr>
            <a:xfrm>
              <a:off x="3285342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ightning Bolt 12">
              <a:extLst>
                <a:ext uri="{FF2B5EF4-FFF2-40B4-BE49-F238E27FC236}">
                  <a16:creationId xmlns:a16="http://schemas.microsoft.com/office/drawing/2014/main" id="{61E46B43-4A19-DA44-BEAA-19B604DA99E1}"/>
                </a:ext>
              </a:extLst>
            </p:cNvPr>
            <p:cNvSpPr/>
            <p:nvPr/>
          </p:nvSpPr>
          <p:spPr>
            <a:xfrm>
              <a:off x="3844069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426501A4-3DFF-3845-ABE6-CBF73EE93154}"/>
                </a:ext>
              </a:extLst>
            </p:cNvPr>
            <p:cNvSpPr/>
            <p:nvPr/>
          </p:nvSpPr>
          <p:spPr>
            <a:xfrm>
              <a:off x="4402796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ightning Bolt 14">
              <a:extLst>
                <a:ext uri="{FF2B5EF4-FFF2-40B4-BE49-F238E27FC236}">
                  <a16:creationId xmlns:a16="http://schemas.microsoft.com/office/drawing/2014/main" id="{22AC95B1-25B5-9E43-B087-B2CD00D0B11D}"/>
                </a:ext>
              </a:extLst>
            </p:cNvPr>
            <p:cNvSpPr/>
            <p:nvPr/>
          </p:nvSpPr>
          <p:spPr>
            <a:xfrm>
              <a:off x="496152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ightning Bolt 15">
              <a:extLst>
                <a:ext uri="{FF2B5EF4-FFF2-40B4-BE49-F238E27FC236}">
                  <a16:creationId xmlns:a16="http://schemas.microsoft.com/office/drawing/2014/main" id="{87E24859-A0D6-6B42-8D98-43F5D72393CE}"/>
                </a:ext>
              </a:extLst>
            </p:cNvPr>
            <p:cNvSpPr/>
            <p:nvPr/>
          </p:nvSpPr>
          <p:spPr>
            <a:xfrm>
              <a:off x="5520250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ightning Bolt 16">
              <a:extLst>
                <a:ext uri="{FF2B5EF4-FFF2-40B4-BE49-F238E27FC236}">
                  <a16:creationId xmlns:a16="http://schemas.microsoft.com/office/drawing/2014/main" id="{E61FF4FD-0982-3F48-AC30-45F6C9AF0493}"/>
                </a:ext>
              </a:extLst>
            </p:cNvPr>
            <p:cNvSpPr/>
            <p:nvPr/>
          </p:nvSpPr>
          <p:spPr>
            <a:xfrm>
              <a:off x="6078977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D3BDD9EF-74AF-1B4F-84DE-65BE895771A0}"/>
                </a:ext>
              </a:extLst>
            </p:cNvPr>
            <p:cNvSpPr/>
            <p:nvPr/>
          </p:nvSpPr>
          <p:spPr>
            <a:xfrm>
              <a:off x="6637704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ightning Bolt 18">
              <a:extLst>
                <a:ext uri="{FF2B5EF4-FFF2-40B4-BE49-F238E27FC236}">
                  <a16:creationId xmlns:a16="http://schemas.microsoft.com/office/drawing/2014/main" id="{5811793B-6FD2-104E-82CE-120AF7C2F1E6}"/>
                </a:ext>
              </a:extLst>
            </p:cNvPr>
            <p:cNvSpPr/>
            <p:nvPr/>
          </p:nvSpPr>
          <p:spPr>
            <a:xfrm>
              <a:off x="7196431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ightning Bolt 19">
              <a:extLst>
                <a:ext uri="{FF2B5EF4-FFF2-40B4-BE49-F238E27FC236}">
                  <a16:creationId xmlns:a16="http://schemas.microsoft.com/office/drawing/2014/main" id="{0F1F29F6-00B6-DD49-B986-44A909D86219}"/>
                </a:ext>
              </a:extLst>
            </p:cNvPr>
            <p:cNvSpPr/>
            <p:nvPr/>
          </p:nvSpPr>
          <p:spPr>
            <a:xfrm>
              <a:off x="7755163" y="3236705"/>
              <a:ext cx="457200" cy="379562"/>
            </a:xfrm>
            <a:prstGeom prst="lightningBolt">
              <a:avLst/>
            </a:prstGeom>
            <a:solidFill>
              <a:srgbClr val="FFC000"/>
            </a:solidFill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903C07E-0465-BA45-A585-629722C7550F}"/>
              </a:ext>
            </a:extLst>
          </p:cNvPr>
          <p:cNvSpPr txBox="1"/>
          <p:nvPr/>
        </p:nvSpPr>
        <p:spPr>
          <a:xfrm>
            <a:off x="3771145" y="2286023"/>
            <a:ext cx="1418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“off”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3A594F-83F5-A843-8F4B-2C64A3410342}"/>
              </a:ext>
            </a:extLst>
          </p:cNvPr>
          <p:cNvSpPr txBox="1"/>
          <p:nvPr/>
        </p:nvSpPr>
        <p:spPr>
          <a:xfrm>
            <a:off x="3894576" y="3937621"/>
            <a:ext cx="1172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“on”</a:t>
            </a:r>
          </a:p>
        </p:txBody>
      </p:sp>
    </p:spTree>
    <p:extLst>
      <p:ext uri="{BB962C8B-B14F-4D97-AF65-F5344CB8AC3E}">
        <p14:creationId xmlns:p14="http://schemas.microsoft.com/office/powerpoint/2010/main" val="65941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FD9F-DD56-0A49-BB63-4FF86AED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does a hard drive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42A80-7773-5749-8A79-6A87130C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4A6E4-83E5-0845-B490-983C55E624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83732"/>
            <a:ext cx="8123854" cy="6092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42D93B-43EC-9245-945F-3F68DE9E7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4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52954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417979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1383-F23C-1D4C-84F8-00829A54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how does a hard drive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417EB0-2997-0745-8E65-83F696CE9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800" y="16002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822823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14809</TotalTime>
  <Words>740</Words>
  <Application>Microsoft Macintosh PowerPoint</Application>
  <PresentationFormat>On-screen Show (4:3)</PresentationFormat>
  <Paragraphs>185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Courier</vt:lpstr>
      <vt:lpstr>Helvetica</vt:lpstr>
      <vt:lpstr>Lucida Grande</vt:lpstr>
      <vt:lpstr>Wingdings</vt:lpstr>
      <vt:lpstr>Smith Lecture Notes</vt:lpstr>
      <vt:lpstr>Lecture 7: Conditional Statements</vt:lpstr>
      <vt:lpstr>Announcements</vt:lpstr>
      <vt:lpstr>Overview of the week</vt:lpstr>
      <vt:lpstr>RECAP</vt:lpstr>
      <vt:lpstr>One wire: a “bit”</vt:lpstr>
      <vt:lpstr>So how does a hard drive work?</vt:lpstr>
      <vt:lpstr>RECAP: how does a hard drive work?</vt:lpstr>
      <vt:lpstr>RECAP: how does a hard drive work?</vt:lpstr>
      <vt:lpstr>RECAP: how does a hard drive work?</vt:lpstr>
      <vt:lpstr>Bits and booleans</vt:lpstr>
      <vt:lpstr>So far: linear programs</vt:lpstr>
      <vt:lpstr>What if we need to make a choice?</vt:lpstr>
      <vt:lpstr>Booleans to the rescue!</vt:lpstr>
      <vt:lpstr>Booleans to the rescue!</vt:lpstr>
      <vt:lpstr>Just one problem: how do we write it?</vt:lpstr>
      <vt:lpstr>We can only type one line at a time...</vt:lpstr>
      <vt:lpstr>What we want to say</vt:lpstr>
      <vt:lpstr>What we have to work with</vt:lpstr>
      <vt:lpstr>Real life examples (pseudocode)</vt:lpstr>
      <vt:lpstr>Real life example (our change machine)</vt:lpstr>
      <vt:lpstr>Real life example (our change machine)</vt:lpstr>
      <vt:lpstr>Relational operators</vt:lpstr>
      <vt:lpstr>Discussion: multiple conditions</vt:lpstr>
      <vt:lpstr>PowerPoint Presentation</vt:lpstr>
      <vt:lpstr>Sequential if statements are independent</vt:lpstr>
      <vt:lpstr>The else refers only to the nearest if</vt:lpstr>
      <vt:lpstr>To chain multiple “checks” together: elif</vt:lpstr>
      <vt:lpstr>To chain multiple “checks” together: elif</vt:lpstr>
      <vt:lpstr>Remember: order matters!</vt:lpstr>
      <vt:lpstr>Remember: order matters!</vt:lpstr>
      <vt:lpstr>Nested conditions</vt:lpstr>
      <vt:lpstr>Simultaneous conditions</vt:lpstr>
      <vt:lpstr>Boolean statements about sets</vt:lpstr>
      <vt:lpstr>PowerPoint Presentation</vt:lpstr>
      <vt:lpstr>Side note: while() loops</vt:lpstr>
      <vt:lpstr>Overview of the week</vt:lpstr>
      <vt:lpstr>Coming up next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256</cp:revision>
  <cp:lastPrinted>2018-07-05T12:50:36Z</cp:lastPrinted>
  <dcterms:created xsi:type="dcterms:W3CDTF">2018-06-21T16:17:33Z</dcterms:created>
  <dcterms:modified xsi:type="dcterms:W3CDTF">2018-09-21T14:54:52Z</dcterms:modified>
</cp:coreProperties>
</file>